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81" r:id="rId8"/>
    <p:sldId id="261" r:id="rId9"/>
    <p:sldId id="279" r:id="rId10"/>
    <p:sldId id="280" r:id="rId11"/>
    <p:sldId id="262" r:id="rId12"/>
    <p:sldId id="263" r:id="rId13"/>
    <p:sldId id="264" r:id="rId14"/>
    <p:sldId id="265" r:id="rId15"/>
    <p:sldId id="266" r:id="rId16"/>
    <p:sldId id="282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83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C999E4-1E2E-4E40-A32F-C859B1BDFFEB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BC1180-4AED-4B30-8185-29ED31C0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Union in Peril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Mr. Ayala concentrated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505956" cy="4203192"/>
          </a:xfrm>
        </p:spPr>
        <p:txBody>
          <a:bodyPr/>
          <a:lstStyle/>
          <a:p>
            <a:r>
              <a:rPr lang="en-US" dirty="0"/>
              <a:t>C) Most famous conductor, Harriet Tubman. </a:t>
            </a:r>
          </a:p>
          <a:p>
            <a:pPr lvl="1"/>
            <a:r>
              <a:rPr lang="en-US" dirty="0"/>
              <a:t>1) An escaped slave who was known for never losing a passenger.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480" y="3429000"/>
            <a:ext cx="1905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III) </a:t>
            </a:r>
            <a:r>
              <a:rPr lang="en-US" i="1" u="sng" dirty="0"/>
              <a:t>Uncle Tom’s Cabin, </a:t>
            </a:r>
            <a:r>
              <a:rPr lang="en-US" u="sng" dirty="0"/>
              <a:t>1852</a:t>
            </a:r>
            <a:endParaRPr lang="en-US" i="1" u="sng" dirty="0"/>
          </a:p>
          <a:p>
            <a:pPr lvl="1"/>
            <a:r>
              <a:rPr lang="en-US" u="sng" dirty="0"/>
              <a:t>A) Written by Harriet Beecher Stowe</a:t>
            </a:r>
          </a:p>
          <a:p>
            <a:pPr lvl="1"/>
            <a:r>
              <a:rPr lang="en-US" u="sng" dirty="0"/>
              <a:t>B) Explored moral issues of slavery in dramatic fashion</a:t>
            </a:r>
          </a:p>
          <a:p>
            <a:pPr lvl="1"/>
            <a:r>
              <a:rPr lang="en-US" u="sng" dirty="0"/>
              <a:t>C) North, book was popular.  South, thought it falsely criticized the South and slavery.  </a:t>
            </a:r>
          </a:p>
        </p:txBody>
      </p:sp>
      <p:pic>
        <p:nvPicPr>
          <p:cNvPr id="3074" name="Picture 2" descr="C:\Documents and Settings\Ayala.Rodney\Local Settings\Temporary Internet Files\Content.IE5\2YPE98PF\MC9002316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920480"/>
            <a:ext cx="2514600" cy="193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IV) The Kansas – Nebraska Act, 1854</a:t>
            </a:r>
          </a:p>
          <a:p>
            <a:pPr lvl="1"/>
            <a:r>
              <a:rPr lang="en-US" u="sng" dirty="0"/>
              <a:t>A) Senator Stephen A. Douglas (Ill.), suggested a bill that would organize Nebraska into two territories ; Nebraska and Kansas.  Slavery in these states would be settled by popular sovereignty.</a:t>
            </a:r>
          </a:p>
          <a:p>
            <a:pPr lvl="1"/>
            <a:r>
              <a:rPr lang="en-US" u="sng" dirty="0"/>
              <a:t>B)  South liked the bill, thus it passed.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u="sng" dirty="0"/>
              <a:t>V) “Bleeding Kansas”</a:t>
            </a:r>
          </a:p>
          <a:p>
            <a:pPr lvl="1">
              <a:buNone/>
            </a:pPr>
            <a:r>
              <a:rPr lang="en-US" u="sng" dirty="0"/>
              <a:t>	A) Proslavery and Antislavery forces rushed to Kansas to vote for or against slavery.</a:t>
            </a:r>
          </a:p>
          <a:p>
            <a:pPr lvl="1">
              <a:buNone/>
            </a:pPr>
            <a:r>
              <a:rPr lang="en-US" u="sng" dirty="0"/>
              <a:t>	B) Proslavery forces from Missouri snuck in to vote. Making the vote in favor of slavery.</a:t>
            </a:r>
          </a:p>
          <a:p>
            <a:pPr lvl="1">
              <a:buNone/>
            </a:pPr>
            <a:r>
              <a:rPr lang="en-US" u="sng" dirty="0"/>
              <a:t>	C)  Proslavery forces attacked the antislavery forces at Lawrence. Known as the Sack of Lawrence.  Violence began to spread.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C:\Documents and Settings\Ayala.Rodney\Local Settings\Temporary Internet Files\Content.IE5\C13QA0MI\MC90018959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724400"/>
            <a:ext cx="1619770" cy="1271016"/>
          </a:xfrm>
          <a:prstGeom prst="rect">
            <a:avLst/>
          </a:prstGeom>
          <a:noFill/>
        </p:spPr>
      </p:pic>
      <p:pic>
        <p:nvPicPr>
          <p:cNvPr id="1027" name="Picture 3" descr="C:\Documents and Settings\Ayala.Rodney\Local Settings\Temporary Internet Files\Content.IE5\C13QA0MI\MC9000484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791200"/>
            <a:ext cx="705917" cy="705917"/>
          </a:xfrm>
          <a:prstGeom prst="rect">
            <a:avLst/>
          </a:prstGeom>
          <a:noFill/>
        </p:spPr>
      </p:pic>
      <p:pic>
        <p:nvPicPr>
          <p:cNvPr id="1028" name="Picture 4" descr="C:\Documents and Settings\Ayala.Rodney\Local Settings\Temporary Internet Files\Content.IE5\C13QA0MI\MC9000484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8083" y="5867400"/>
            <a:ext cx="705917" cy="705917"/>
          </a:xfrm>
          <a:prstGeom prst="rect">
            <a:avLst/>
          </a:prstGeom>
          <a:noFill/>
        </p:spPr>
      </p:pic>
      <p:pic>
        <p:nvPicPr>
          <p:cNvPr id="1029" name="Picture 5" descr="C:\Documents and Settings\Ayala.Rodney\Local Settings\Temporary Internet Files\Content.IE5\EE70YO1V\MC90004842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5943600"/>
            <a:ext cx="705917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D) Violence  spread to Congress, where an abolitionist Senator, Charles Sumter,  was beaten repeatedly with a cane. </a:t>
            </a:r>
          </a:p>
          <a:p>
            <a:pPr lvl="1"/>
            <a:r>
              <a:rPr lang="en-US" u="sng" dirty="0"/>
              <a:t>E) Bleeding Kansas and the beating of the Senator would become rallying cries for the new Republican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13.2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13.3 The Growth of the Republican Party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You will be able to identify the reasons that the Republican Party formed.</a:t>
            </a:r>
          </a:p>
          <a:p>
            <a:pPr lvl="1"/>
            <a:r>
              <a:rPr lang="en-US" dirty="0"/>
              <a:t>You will be able to identify the issues and decision in Dred Scott v Sanford.</a:t>
            </a:r>
          </a:p>
          <a:p>
            <a:pPr lvl="1"/>
            <a:r>
              <a:rPr lang="en-US" dirty="0"/>
              <a:t>You will be able to explain the issues surrounding slavery and its effects on the election of 1860.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I) The Republican Party</a:t>
            </a:r>
          </a:p>
          <a:p>
            <a:pPr lvl="1"/>
            <a:r>
              <a:rPr lang="en-US" u="sng" dirty="0"/>
              <a:t>A) Was created to fight against the problems created by the Kansas- Nebraska Act </a:t>
            </a:r>
            <a:endParaRPr lang="en-US" u="sng" dirty="0" smtClean="0"/>
          </a:p>
          <a:p>
            <a:pPr lvl="1"/>
            <a:r>
              <a:rPr lang="en-US" u="sng" dirty="0" smtClean="0"/>
              <a:t>B</a:t>
            </a:r>
            <a:r>
              <a:rPr lang="en-US" u="sng" dirty="0"/>
              <a:t>) “Bleeding Kansas” was used to </a:t>
            </a:r>
            <a:r>
              <a:rPr lang="en-US" u="sng" dirty="0" smtClean="0"/>
              <a:t>blame </a:t>
            </a:r>
            <a:r>
              <a:rPr lang="en-US" u="sng" dirty="0"/>
              <a:t>the </a:t>
            </a:r>
            <a:r>
              <a:rPr lang="en-US" u="sng" dirty="0" smtClean="0"/>
              <a:t>Democrats</a:t>
            </a:r>
          </a:p>
          <a:p>
            <a:pPr lvl="1"/>
            <a:r>
              <a:rPr lang="en-US" u="sng" dirty="0" smtClean="0"/>
              <a:t>C) Fight against the expansion of slavery</a:t>
            </a:r>
            <a:endParaRPr lang="en-US" u="sng" dirty="0"/>
          </a:p>
        </p:txBody>
      </p:sp>
      <p:pic>
        <p:nvPicPr>
          <p:cNvPr id="2050" name="Picture 2" descr="C:\Documents and Settings\Ayala.Rodney\Local Settings\Temporary Internet Files\Content.IE5\C13QA0MI\MP9004308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783602"/>
            <a:ext cx="2438400" cy="1623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II) Election of 1856</a:t>
            </a:r>
          </a:p>
          <a:p>
            <a:pPr lvl="1"/>
            <a:r>
              <a:rPr lang="en-US" u="sng" dirty="0"/>
              <a:t>A) John C. Fremont (Rep.) vs. James Buchanan (Dem.) </a:t>
            </a:r>
          </a:p>
          <a:p>
            <a:pPr lvl="1"/>
            <a:r>
              <a:rPr lang="en-US" u="sng" dirty="0"/>
              <a:t>B) Buchanan won, </a:t>
            </a:r>
            <a:r>
              <a:rPr lang="en-US" u="sng" dirty="0" smtClean="0"/>
              <a:t>15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r>
              <a:rPr lang="en-US" u="sng" dirty="0"/>
              <a:t>President</a:t>
            </a:r>
          </a:p>
          <a:p>
            <a:pPr lvl="1"/>
            <a:r>
              <a:rPr lang="en-US" u="sng" dirty="0"/>
              <a:t>C) Showed </a:t>
            </a:r>
            <a:r>
              <a:rPr lang="en-US" u="sng" dirty="0" smtClean="0"/>
              <a:t>that </a:t>
            </a:r>
            <a:r>
              <a:rPr lang="en-US" u="sng" dirty="0"/>
              <a:t>slavery was a divisive issue in the U.S. </a:t>
            </a:r>
          </a:p>
        </p:txBody>
      </p:sp>
      <p:pic>
        <p:nvPicPr>
          <p:cNvPr id="3074" name="Picture 2" descr="C:\Documents and Settings\Ayala.Rodney\Local Settings\Temporary Internet Files\Content.IE5\9L88HZ85\MC90009765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800600"/>
            <a:ext cx="1759306" cy="181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III) The Dred Scott Decision </a:t>
            </a:r>
          </a:p>
          <a:p>
            <a:pPr lvl="1"/>
            <a:r>
              <a:rPr lang="en-US" smtClean="0"/>
              <a:t>A) </a:t>
            </a:r>
            <a:r>
              <a:rPr lang="en-US" u="sng" smtClean="0"/>
              <a:t>Scott </a:t>
            </a:r>
            <a:r>
              <a:rPr lang="en-US" u="sng" dirty="0"/>
              <a:t>v Sandford; 1856, argued that because he lived in a state where slavery was illegal; he should be freed when his master died.</a:t>
            </a:r>
          </a:p>
          <a:p>
            <a:pPr lvl="1"/>
            <a:r>
              <a:rPr lang="en-US" u="sng" dirty="0"/>
              <a:t>B) Chief Justice Roger B. Taney, ruled against Scott. Saying he was not a U.S. citizen, so he can not sue in a U.S. court. He also ruled that Congress could not ban slavery in the territories because it violated Southerners property rights.</a:t>
            </a:r>
          </a:p>
          <a:p>
            <a:pPr lvl="1"/>
            <a:r>
              <a:rPr lang="en-US" u="sng" dirty="0"/>
              <a:t>C) Southerners rejoiced. Northerners were outraged. Republican party got stronger. </a:t>
            </a:r>
          </a:p>
        </p:txBody>
      </p:sp>
      <p:pic>
        <p:nvPicPr>
          <p:cNvPr id="4099" name="Picture 3" descr="C:\Documents and Settings\Ayala.Rodney\Local Settings\Temporary Internet Files\Content.IE5\9L88HZ85\MC90031951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1205484" cy="977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Divisive Politics of Slavery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You will be able to identify the sectional differences between the North and the South. </a:t>
            </a:r>
          </a:p>
          <a:p>
            <a:pPr lvl="1"/>
            <a:r>
              <a:rPr lang="en-US" dirty="0"/>
              <a:t>You will be able to explain the issues surrounding the Compromise of 1850.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408176"/>
            <a:ext cx="8229600" cy="4625609"/>
          </a:xfrm>
        </p:spPr>
        <p:txBody>
          <a:bodyPr>
            <a:normAutofit/>
          </a:bodyPr>
          <a:lstStyle/>
          <a:p>
            <a:r>
              <a:rPr lang="en-US" u="sng" dirty="0"/>
              <a:t>IV) Lincoln and Douglas Debate</a:t>
            </a:r>
          </a:p>
          <a:p>
            <a:pPr lvl="1"/>
            <a:r>
              <a:rPr lang="en-US" u="sng" dirty="0"/>
              <a:t>A) Illinois race for the Senate between </a:t>
            </a:r>
            <a:r>
              <a:rPr lang="en-US" u="sng" dirty="0" smtClean="0"/>
              <a:t>Stephen </a:t>
            </a:r>
            <a:r>
              <a:rPr lang="en-US" u="sng" dirty="0"/>
              <a:t>Douglas (Dem.) and Abraham Lincoln (Rep.)</a:t>
            </a:r>
          </a:p>
          <a:p>
            <a:pPr lvl="1"/>
            <a:r>
              <a:rPr lang="en-US" u="sng" dirty="0"/>
              <a:t>B) They debated across Illinois about the expansion of slavery. </a:t>
            </a:r>
          </a:p>
          <a:p>
            <a:pPr lvl="1"/>
            <a:r>
              <a:rPr lang="en-US" u="sng" dirty="0"/>
              <a:t>C)  Lincoln said that the national government was there to prevent slavery.</a:t>
            </a:r>
          </a:p>
          <a:p>
            <a:pPr lvl="1"/>
            <a:r>
              <a:rPr lang="en-US" u="sng" dirty="0"/>
              <a:t>D) </a:t>
            </a:r>
            <a:r>
              <a:rPr lang="en-US" u="sng" dirty="0" smtClean="0"/>
              <a:t>Stephen </a:t>
            </a:r>
            <a:r>
              <a:rPr lang="en-US" u="sng" dirty="0"/>
              <a:t>Douglas said slavery should be chosen through popular sovereignty. </a:t>
            </a:r>
          </a:p>
        </p:txBody>
      </p:sp>
      <p:pic>
        <p:nvPicPr>
          <p:cNvPr id="5122" name="Picture 2" descr="C:\Documents and Settings\Ayala.Rodney\Local Settings\Temporary Internet Files\Content.IE5\EE70YO1V\MM90017402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7650" y="1371600"/>
            <a:ext cx="1276350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E) Lincoln’s “House Divided Speech” made Lincoln famous across the U.S.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/>
          <a:lstStyle/>
          <a:p>
            <a:r>
              <a:rPr lang="en-US" u="sng" dirty="0"/>
              <a:t>V) Harpers Ferry</a:t>
            </a:r>
          </a:p>
          <a:p>
            <a:pPr lvl="1"/>
            <a:r>
              <a:rPr lang="en-US" u="sng" dirty="0"/>
              <a:t>A) John Brown, an abolitionist, wanted slaves to fight for their freedom.</a:t>
            </a:r>
          </a:p>
          <a:p>
            <a:pPr lvl="1"/>
            <a:r>
              <a:rPr lang="en-US" u="sng" dirty="0"/>
              <a:t>B) Oct. 13, 1859; John Brown and 18 followers attacked the arsenal at Harpers Ferry, Virginia.  Failed. </a:t>
            </a:r>
          </a:p>
          <a:p>
            <a:pPr lvl="1"/>
            <a:r>
              <a:rPr lang="en-US" u="sng" dirty="0"/>
              <a:t>C) Was captured and hung for treason and murder.  Northerners celebrated his bravery. Southerners were enraged by Brown and shocked </a:t>
            </a:r>
          </a:p>
        </p:txBody>
      </p:sp>
      <p:pic>
        <p:nvPicPr>
          <p:cNvPr id="6146" name="Picture 2" descr="C:\Documents and Settings\Ayala.Rodney\Local Settings\Temporary Internet Files\Content.IE5\C13QA0MI\MC9002909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2412" y="4114800"/>
            <a:ext cx="1271588" cy="109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13.3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13.4: Slavery and Secession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You will be able to explain the effects of the election of 1860.</a:t>
            </a:r>
          </a:p>
          <a:p>
            <a:pPr lvl="1"/>
            <a:r>
              <a:rPr lang="en-US" dirty="0"/>
              <a:t>You will be able to explain issues surrounding southern secession.</a:t>
            </a:r>
          </a:p>
          <a:p>
            <a:pPr lvl="1"/>
            <a:r>
              <a:rPr lang="en-US" dirty="0"/>
              <a:t>You will be able to identify the </a:t>
            </a:r>
            <a:r>
              <a:rPr lang="en-US" dirty="0" smtClean="0"/>
              <a:t>Confederate </a:t>
            </a:r>
            <a:r>
              <a:rPr lang="en-US" dirty="0"/>
              <a:t>States of America.</a:t>
            </a:r>
          </a:p>
          <a:p>
            <a:pPr lvl="1"/>
            <a:r>
              <a:rPr lang="en-US" dirty="0"/>
              <a:t>You will be able to explain the Union’s response to southern secession.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I) Election of 1860</a:t>
            </a:r>
          </a:p>
          <a:p>
            <a:pPr lvl="1"/>
            <a:r>
              <a:rPr lang="en-US" u="sng" dirty="0"/>
              <a:t>A) Split in Democratic Party platform</a:t>
            </a:r>
          </a:p>
          <a:p>
            <a:pPr lvl="1"/>
            <a:r>
              <a:rPr lang="en-US" u="sng" dirty="0"/>
              <a:t>B) Lincoln (Rep.) vs. Douglas (N. Dem.) vs. Breckinridge (S. Dem) vs. Bell (Constitutional Union) </a:t>
            </a:r>
          </a:p>
          <a:p>
            <a:pPr lvl="1"/>
            <a:r>
              <a:rPr lang="en-US" u="sng" dirty="0"/>
              <a:t>C) Nation was tired of compromise and elected Lincoln as President without any Southern support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7170" name="Picture 2" descr="C:\Documents and Settings\Ayala.Rodney\Local Settings\Temporary Internet Files\Content.IE5\9L88HZ85\MC90001461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447800"/>
            <a:ext cx="1428293" cy="1770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II) Southern States secede</a:t>
            </a:r>
          </a:p>
          <a:p>
            <a:pPr lvl="1"/>
            <a:r>
              <a:rPr lang="en-US" u="sng" dirty="0"/>
              <a:t>A) Southerners warned election of Lincoln they would secede from the Union.</a:t>
            </a:r>
          </a:p>
          <a:p>
            <a:pPr lvl="2"/>
            <a:r>
              <a:rPr lang="en-US" u="sng" dirty="0"/>
              <a:t>1) Based secession on states’ rights. Voluntary to join; voluntary to leave. </a:t>
            </a:r>
          </a:p>
          <a:p>
            <a:pPr lvl="2"/>
            <a:r>
              <a:rPr lang="en-US" u="sng" dirty="0"/>
              <a:t>2) Also, they believed that Lincoln would outlaw slavery. Which he stated he would not. </a:t>
            </a:r>
          </a:p>
          <a:p>
            <a:pPr lvl="1"/>
            <a:r>
              <a:rPr lang="en-US" u="sng" dirty="0"/>
              <a:t>B) Dec. 20, 1860; S.C. seceded from the Union. Other Southern states followed shortly. </a:t>
            </a:r>
          </a:p>
        </p:txBody>
      </p:sp>
      <p:pic>
        <p:nvPicPr>
          <p:cNvPr id="8194" name="Picture 2" descr="C:\Documents and Settings\Ayala.Rodney\Local Settings\Temporary Internet Files\Content.IE5\2YPE98PF\MC90018963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066800"/>
            <a:ext cx="1639888" cy="1286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C) Southern states created the Confederate States of America. Capital at Richmond, Virginia. President was Jefferson Davis. </a:t>
            </a:r>
          </a:p>
          <a:p>
            <a:pPr lvl="1"/>
            <a:r>
              <a:rPr lang="en-US" u="sng" dirty="0"/>
              <a:t>D) The CSA believed war would be the only way to protect their secession from the U.S. </a:t>
            </a:r>
          </a:p>
        </p:txBody>
      </p:sp>
      <p:pic>
        <p:nvPicPr>
          <p:cNvPr id="9218" name="Picture 2" descr="C:\Documents and Settings\Ayala.Rodney\Local Settings\Temporary Internet Files\Content.IE5\2YPE98PF\MC90015015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86200"/>
            <a:ext cx="1929897" cy="277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III) The Union responds</a:t>
            </a:r>
          </a:p>
          <a:p>
            <a:pPr lvl="1"/>
            <a:r>
              <a:rPr lang="en-US" u="sng" dirty="0"/>
              <a:t>A) Northerners considered secession to be unconstitutional. President Buchanan agreed, but did nothing.</a:t>
            </a:r>
          </a:p>
          <a:p>
            <a:pPr lvl="1"/>
            <a:r>
              <a:rPr lang="en-US" u="sng" dirty="0"/>
              <a:t>B)Northerners also expressed the idea that the South did not want to listen to the will of the people and disagreed with democracy.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C) Tried to compromise through the Crittenden Plan. Failed. </a:t>
            </a:r>
          </a:p>
          <a:p>
            <a:pPr lvl="1"/>
            <a:r>
              <a:rPr lang="en-US" u="sng" dirty="0"/>
              <a:t>D) President Lincoln during First Inaugural Address spoke passionately on the issue of secession. Failed.  (read page 475, Lincoln’s address) </a:t>
            </a:r>
          </a:p>
          <a:p>
            <a:pPr lvl="1"/>
            <a:r>
              <a:rPr lang="en-US" u="sng" dirty="0"/>
              <a:t>E) Lincoln did not want to invade the South but had to protect federal property. </a:t>
            </a:r>
          </a:p>
          <a:p>
            <a:pPr lvl="1"/>
            <a:r>
              <a:rPr lang="en-US" dirty="0"/>
              <a:t>To be continued in Chapter 13; War Begins…..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I) North and South Take Different Paths </a:t>
            </a:r>
          </a:p>
          <a:p>
            <a:pPr lvl="1"/>
            <a:r>
              <a:rPr lang="en-US" u="sng" dirty="0"/>
              <a:t>A) North; industry</a:t>
            </a:r>
          </a:p>
          <a:p>
            <a:pPr lvl="2"/>
            <a:r>
              <a:rPr lang="en-US" u="sng" dirty="0"/>
              <a:t>1) Large cities</a:t>
            </a:r>
          </a:p>
          <a:p>
            <a:pPr lvl="2"/>
            <a:r>
              <a:rPr lang="en-US" u="sng" dirty="0"/>
              <a:t>2) large population</a:t>
            </a:r>
          </a:p>
          <a:p>
            <a:pPr lvl="2"/>
            <a:r>
              <a:rPr lang="en-US" u="sng" dirty="0"/>
              <a:t>3) lots of internal improvements </a:t>
            </a:r>
          </a:p>
          <a:p>
            <a:pPr lvl="2"/>
            <a:r>
              <a:rPr lang="en-US" u="sng" dirty="0"/>
              <a:t>4) lots of immigration </a:t>
            </a:r>
          </a:p>
          <a:p>
            <a:pPr lvl="2"/>
            <a:r>
              <a:rPr lang="en-US" u="sng" dirty="0"/>
              <a:t>5) Overall, did not like slavery but were considered racist by modern standards</a:t>
            </a:r>
          </a:p>
        </p:txBody>
      </p:sp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590800"/>
            <a:ext cx="1474013" cy="181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B) South; Agriculture</a:t>
            </a:r>
          </a:p>
          <a:p>
            <a:pPr lvl="2"/>
            <a:r>
              <a:rPr lang="en-US" u="sng" dirty="0"/>
              <a:t>1) Few wealthy planters controlled society </a:t>
            </a:r>
          </a:p>
          <a:p>
            <a:pPr lvl="2"/>
            <a:r>
              <a:rPr lang="en-US" u="sng" dirty="0"/>
              <a:t>2) Lots of slaves</a:t>
            </a:r>
          </a:p>
          <a:p>
            <a:pPr lvl="2"/>
            <a:r>
              <a:rPr lang="en-US" u="sng" dirty="0"/>
              <a:t>3) Racist society</a:t>
            </a:r>
          </a:p>
          <a:p>
            <a:pPr lvl="2"/>
            <a:r>
              <a:rPr lang="en-US" u="sng" dirty="0"/>
              <a:t>4) Economy concentrated on exports</a:t>
            </a:r>
          </a:p>
          <a:p>
            <a:pPr lvl="2"/>
            <a:r>
              <a:rPr lang="en-US" u="sng" dirty="0"/>
              <a:t>5) few internal improvements</a:t>
            </a:r>
          </a:p>
          <a:p>
            <a:pPr lvl="2"/>
            <a:r>
              <a:rPr lang="en-US" u="sng" dirty="0"/>
              <a:t>6) large economic disparity</a:t>
            </a:r>
          </a:p>
        </p:txBody>
      </p:sp>
      <p:pic>
        <p:nvPicPr>
          <p:cNvPr id="2051" name="Picture 3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114800"/>
            <a:ext cx="3028798" cy="2413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96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II) Compromise of 1850</a:t>
            </a:r>
          </a:p>
          <a:p>
            <a:pPr lvl="1"/>
            <a:r>
              <a:rPr lang="en-US" u="sng" dirty="0"/>
              <a:t>A) What to do about new territories from Mexican War?</a:t>
            </a:r>
          </a:p>
          <a:p>
            <a:pPr lvl="1"/>
            <a:r>
              <a:rPr lang="en-US" u="sng" dirty="0"/>
              <a:t>B) Senators Henry Clay (Ken.) and Stephen A. Douglas ( Ill.), led the charge for compromise</a:t>
            </a:r>
          </a:p>
          <a:p>
            <a:pPr lvl="1"/>
            <a:r>
              <a:rPr lang="en-US" u="sng" dirty="0"/>
              <a:t>C) Two provisions</a:t>
            </a:r>
          </a:p>
          <a:p>
            <a:pPr lvl="2"/>
            <a:r>
              <a:rPr lang="en-US" u="sng" dirty="0"/>
              <a:t>1) For North, California becomes free state and Washington D.C. outlaws slave trade. </a:t>
            </a:r>
          </a:p>
          <a:p>
            <a:pPr lvl="2"/>
            <a:r>
              <a:rPr lang="en-US" u="sng" dirty="0"/>
              <a:t>2) For South, would not pass laws banning slavery in new territories and Congress would pass stronger runaway slave laws.  </a:t>
            </a:r>
          </a:p>
        </p:txBody>
      </p:sp>
      <p:pic>
        <p:nvPicPr>
          <p:cNvPr id="4" name="Picture 3" descr="SADoug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126693"/>
            <a:ext cx="2590800" cy="3154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13.1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13.2 Protest, Resistance, and Violence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You will be able to explain the issues surrounding the Fugitive Slave Act of 1850.</a:t>
            </a:r>
          </a:p>
          <a:p>
            <a:pPr lvl="1"/>
            <a:r>
              <a:rPr lang="en-US" dirty="0"/>
              <a:t>You will be able to identify the effects of </a:t>
            </a:r>
            <a:r>
              <a:rPr lang="en-US" i="1" dirty="0"/>
              <a:t>Uncle Tom’s Cabin</a:t>
            </a:r>
            <a:r>
              <a:rPr lang="en-US" dirty="0"/>
              <a:t> and other resistance efforts.</a:t>
            </a:r>
          </a:p>
          <a:p>
            <a:pPr lvl="1"/>
            <a:r>
              <a:rPr lang="en-US" dirty="0"/>
              <a:t>You will be able to explain the causes and effects of the Kansas-Nebraska Act of 1854.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I) </a:t>
            </a:r>
            <a:r>
              <a:rPr lang="en-US" u="sng" dirty="0"/>
              <a:t>Fugitive Slave Act, 1850</a:t>
            </a:r>
          </a:p>
          <a:p>
            <a:pPr lvl="1"/>
            <a:r>
              <a:rPr lang="en-US" u="sng" dirty="0"/>
              <a:t>A) People accused of being runaways could be arrested without a warrant and no right to jury trial. </a:t>
            </a:r>
          </a:p>
          <a:p>
            <a:pPr lvl="1"/>
            <a:r>
              <a:rPr lang="en-US" u="sng" dirty="0"/>
              <a:t>B) South, liked law, slaves were “property”</a:t>
            </a:r>
          </a:p>
          <a:p>
            <a:pPr lvl="1"/>
            <a:r>
              <a:rPr lang="en-US" u="sng" dirty="0"/>
              <a:t>C) North, disliked, required people to help catch runaway slaves. Plus, slave catchers were now disrupting their lives.</a:t>
            </a:r>
          </a:p>
          <a:p>
            <a:pPr lvl="2"/>
            <a:r>
              <a:rPr lang="en-US" u="sng" dirty="0"/>
              <a:t>1) Obey the law and support slavery, or oppose slavery and end up in jail?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Union in Peril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II) The Under ground Railroad</a:t>
            </a:r>
          </a:p>
          <a:p>
            <a:pPr lvl="1"/>
            <a:r>
              <a:rPr lang="en-US" dirty="0"/>
              <a:t>A) To rebel against the Fugitive Slave Law, Northerners began to send enslaved Africans northward towards Canada. </a:t>
            </a:r>
          </a:p>
          <a:p>
            <a:pPr lvl="1"/>
            <a:r>
              <a:rPr lang="en-US" dirty="0"/>
              <a:t>B) This network of safe houses and those who supported the idea of helping slaves escape is known as the Underground railroad. </a:t>
            </a:r>
          </a:p>
        </p:txBody>
      </p:sp>
    </p:spTree>
    <p:extLst>
      <p:ext uri="{BB962C8B-B14F-4D97-AF65-F5344CB8AC3E}">
        <p14:creationId xmlns:p14="http://schemas.microsoft.com/office/powerpoint/2010/main" val="30991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2364</TotalTime>
  <Words>1409</Words>
  <Application>Microsoft Office PowerPoint</Application>
  <PresentationFormat>On-screen Show (4:3)</PresentationFormat>
  <Paragraphs>130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Corbel</vt:lpstr>
      <vt:lpstr>Wingdings</vt:lpstr>
      <vt:lpstr>Wingdings 2</vt:lpstr>
      <vt:lpstr>Wingdings 3</vt:lpstr>
      <vt:lpstr>Module</vt:lpstr>
      <vt:lpstr>The Union in Peril</vt:lpstr>
      <vt:lpstr>13.1 Divisive Politics of Slavery</vt:lpstr>
      <vt:lpstr> The Union in Peril</vt:lpstr>
      <vt:lpstr> The Union in Peril</vt:lpstr>
      <vt:lpstr> The Union in Peril</vt:lpstr>
      <vt:lpstr>End of 13.1</vt:lpstr>
      <vt:lpstr>13.2 Protest, Resistance, and Violence </vt:lpstr>
      <vt:lpstr> The Union in Peril</vt:lpstr>
      <vt:lpstr>The Union in Peril</vt:lpstr>
      <vt:lpstr>The Union in Peril</vt:lpstr>
      <vt:lpstr> The Union in Peril</vt:lpstr>
      <vt:lpstr> The Union in Peril</vt:lpstr>
      <vt:lpstr> The Union in Peril</vt:lpstr>
      <vt:lpstr> The Union in Peril</vt:lpstr>
      <vt:lpstr>End of 13.2</vt:lpstr>
      <vt:lpstr>13.3 The Growth of the Republican Party</vt:lpstr>
      <vt:lpstr> The Union in Peril</vt:lpstr>
      <vt:lpstr> The Union in Peril</vt:lpstr>
      <vt:lpstr> The Union in Peril</vt:lpstr>
      <vt:lpstr> The Union in Peril</vt:lpstr>
      <vt:lpstr> The Union in Peril</vt:lpstr>
      <vt:lpstr> The Union in Peril</vt:lpstr>
      <vt:lpstr>End of 13.3</vt:lpstr>
      <vt:lpstr>13.4: Slavery and Secession</vt:lpstr>
      <vt:lpstr> The Union in Peril</vt:lpstr>
      <vt:lpstr> The Union in Peril</vt:lpstr>
      <vt:lpstr> The Union in Peril</vt:lpstr>
      <vt:lpstr> The Union in Peril</vt:lpstr>
      <vt:lpstr> The Union in Peril</vt:lpstr>
    </vt:vector>
  </TitlesOfParts>
  <Company>Brevard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15: The Nation Breaks Apart</dc:title>
  <dc:creator>Ayala.Rodney</dc:creator>
  <cp:lastModifiedBy>Rodney Ayala</cp:lastModifiedBy>
  <cp:revision>99</cp:revision>
  <cp:lastPrinted>2018-04-25T15:25:56Z</cp:lastPrinted>
  <dcterms:created xsi:type="dcterms:W3CDTF">2012-04-04T15:15:53Z</dcterms:created>
  <dcterms:modified xsi:type="dcterms:W3CDTF">2019-04-25T19:46:32Z</dcterms:modified>
</cp:coreProperties>
</file>